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</p:sldIdLst>
  <p:sldSz cx="9144000" cy="5143500" type="screen16x9"/>
  <p:notesSz cx="6858000" cy="9144000"/>
  <p:embeddedFontLst>
    <p:embeddedFont>
      <p:font typeface="Montserrat" pitchFamily="2" charset="77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715"/>
  </p:normalViewPr>
  <p:slideViewPr>
    <p:cSldViewPr snapToGrid="0">
      <p:cViewPr varScale="1">
        <p:scale>
          <a:sx n="155" d="100"/>
          <a:sy n="155" d="100"/>
        </p:scale>
        <p:origin x="192" y="2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5402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4129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4313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0733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386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0073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7494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gov.br/cultura/pt-br/acesso-a-informacao/institucional/atos-normativos/INSTRUONORMATIVAMINCN25DE22DEAGOSTODE2025INSTRUONORMATIVAMINCN25DE22DEAGOSTODE2025DOUImprensaNacional1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v.br/culturaviva/pt-br/biblioteca-cultura-viva/normativos/instrucao-normativa-minc-no-19_15-10-2024-estabelece-procedimentos-de-monitoramento-e-a-avaliacao-de-resultados-da-pnab-lei-14-399-2022.pdf" TargetMode="External"/><Relationship Id="rId5" Type="http://schemas.openxmlformats.org/officeDocument/2006/relationships/hyperlink" Target="https://www.gov.br/cultura/pt-br/assuntos/politica-nacional-aldir-blanc/politica-nacional-aldir-blanc/guias-manuais-e-cartilhas-ciclo-1" TargetMode="External"/><Relationship Id="rId4" Type="http://schemas.openxmlformats.org/officeDocument/2006/relationships/hyperlink" Target="https://www.planalto.gov.br/ccivil_03/_ato2019-2022/2022/lei/l14399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11984" y="1131749"/>
            <a:ext cx="7336500" cy="138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CONCEITOS BÁSICOS DE PRESTAÇÃO DE CONTAS</a:t>
            </a:r>
          </a:p>
        </p:txBody>
      </p:sp>
      <p:sp>
        <p:nvSpPr>
          <p:cNvPr id="56" name="Google Shape;56;p13"/>
          <p:cNvSpPr txBox="1"/>
          <p:nvPr/>
        </p:nvSpPr>
        <p:spPr>
          <a:xfrm>
            <a:off x="625022" y="2837550"/>
            <a:ext cx="6273083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  <a:latin typeface="Helvetica" pitchFamily="2" charset="0"/>
              </a:rPr>
              <a:t>Foco no Ciclo 01 da PNAB </a:t>
            </a:r>
            <a:r>
              <a:rPr lang="pt-BR" sz="3600" dirty="0">
                <a:solidFill>
                  <a:schemeClr val="bg1"/>
                </a:solidFill>
                <a:effectLst/>
                <a:latin typeface="Helvetica" pitchFamily="2" charset="0"/>
              </a:rPr>
              <a:t>(Lei 14.399/2022)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8A3A5A4-42E7-F6D8-53D4-7832933719E1}"/>
              </a:ext>
            </a:extLst>
          </p:cNvPr>
          <p:cNvSpPr txBox="1"/>
          <p:nvPr/>
        </p:nvSpPr>
        <p:spPr>
          <a:xfrm>
            <a:off x="226541" y="236828"/>
            <a:ext cx="8382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O que é Prestação de Contas?</a:t>
            </a:r>
          </a:p>
          <a:p>
            <a:endParaRPr lang="pt-BR" b="1" dirty="0"/>
          </a:p>
          <a:p>
            <a:r>
              <a:rPr lang="pt-BR" dirty="0">
                <a:effectLst/>
              </a:rPr>
              <a:t>É a comprovação formal da execução dos recursos, incluindo relatórios financeiros, de atividades e resultados. Segundo o </a:t>
            </a:r>
            <a:r>
              <a:rPr lang="pt-BR" b="1" dirty="0">
                <a:effectLst/>
              </a:rPr>
              <a:t>Art. 15 da Lei 14.399/2022</a:t>
            </a:r>
            <a:r>
              <a:rPr lang="pt-BR" dirty="0">
                <a:effectLst/>
              </a:rPr>
              <a:t>, ela abrange:</a:t>
            </a:r>
          </a:p>
          <a:p>
            <a:endParaRPr lang="pt-BR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Cumprimento do objeto (entrega de produtos culturais via relatório aprovado).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Vedações: 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dirty="0"/>
              <a:t>Não condicionar captação futura a contas antigas; </a:t>
            </a:r>
          </a:p>
          <a:p>
            <a:r>
              <a:rPr lang="pt-BR" dirty="0"/>
              <a:t>reanálises só em até 2 anos, uma vez; </a:t>
            </a:r>
          </a:p>
          <a:p>
            <a:r>
              <a:rPr lang="pt-BR" dirty="0"/>
              <a:t>normas posteriores não se aplicam retroativamente; </a:t>
            </a:r>
          </a:p>
          <a:p>
            <a:r>
              <a:rPr lang="pt-BR" dirty="0"/>
              <a:t>desídia de gestor isenta proponentes de sanções.</a:t>
            </a:r>
          </a:p>
          <a:p>
            <a:endParaRPr lang="pt-BR" b="1" dirty="0">
              <a:effectLst/>
            </a:endParaRPr>
          </a:p>
          <a:p>
            <a:r>
              <a:rPr lang="pt-BR" b="1" dirty="0">
                <a:effectLst/>
              </a:rPr>
              <a:t>Ponto de Atenção para Gestores</a:t>
            </a:r>
            <a:r>
              <a:rPr lang="pt-BR" dirty="0">
                <a:effectLst/>
              </a:rPr>
              <a:t>: </a:t>
            </a:r>
          </a:p>
          <a:p>
            <a:endParaRPr lang="pt-BR" dirty="0"/>
          </a:p>
          <a:p>
            <a:r>
              <a:rPr lang="pt-BR" dirty="0">
                <a:effectLst/>
              </a:rPr>
              <a:t>A prestação é responsabilidade do ente federativo, mas envolve análise de contas dos proponentes culturais. Garanta transparência e publicidade ampla (Art. 11).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62B2591-0F38-D186-6B2E-B669A8560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652504"/>
              </p:ext>
            </p:extLst>
          </p:nvPr>
        </p:nvGraphicFramePr>
        <p:xfrm>
          <a:off x="410004" y="1255533"/>
          <a:ext cx="8521701" cy="1859280"/>
        </p:xfrm>
        <a:graphic>
          <a:graphicData uri="http://schemas.openxmlformats.org/drawingml/2006/table">
            <a:tbl>
              <a:tblPr/>
              <a:tblGrid>
                <a:gridCol w="2840567">
                  <a:extLst>
                    <a:ext uri="{9D8B030D-6E8A-4147-A177-3AD203B41FA5}">
                      <a16:colId xmlns:a16="http://schemas.microsoft.com/office/drawing/2014/main" val="3731453289"/>
                    </a:ext>
                  </a:extLst>
                </a:gridCol>
                <a:gridCol w="2840567">
                  <a:extLst>
                    <a:ext uri="{9D8B030D-6E8A-4147-A177-3AD203B41FA5}">
                      <a16:colId xmlns:a16="http://schemas.microsoft.com/office/drawing/2014/main" val="3988648325"/>
                    </a:ext>
                  </a:extLst>
                </a:gridCol>
                <a:gridCol w="2840567">
                  <a:extLst>
                    <a:ext uri="{9D8B030D-6E8A-4147-A177-3AD203B41FA5}">
                      <a16:colId xmlns:a16="http://schemas.microsoft.com/office/drawing/2014/main" val="82226946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pt-BR" sz="1400"/>
                        <a:t>Elemento Chave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Descrição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Base Legal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83844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pt-BR" sz="1400"/>
                        <a:t>Prazo Geral para Proponentes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Até 180 dias após o fim do exercício financeiro.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Art. 11, Lei 14.399/2022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73359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pt-BR" sz="1400"/>
                        <a:t>Responsabilidade do Ente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Análise, aprovação e acompanhamento de projetos.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Art. 26, Decreto 11.453/2023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61354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pt-BR" sz="1400"/>
                        <a:t>Vedações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Má-fé exige devolução imediata; força maior afasta reprovação.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Art. 34, Decreto 11.453/2023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76747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FBB7E80A-E102-982D-C339-5BBB94E59FED}"/>
              </a:ext>
            </a:extLst>
          </p:cNvPr>
          <p:cNvSpPr txBox="1"/>
          <p:nvPr/>
        </p:nvSpPr>
        <p:spPr>
          <a:xfrm>
            <a:off x="410004" y="624587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effectLst/>
              </a:rPr>
              <a:t>Ponto de Atenção para Gestores</a:t>
            </a:r>
            <a:r>
              <a:rPr lang="pt-BR" dirty="0">
                <a:effectLst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63854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8BD348B-1625-C5DD-86F7-1EA276D7A156}"/>
              </a:ext>
            </a:extLst>
          </p:cNvPr>
          <p:cNvSpPr txBox="1"/>
          <p:nvPr/>
        </p:nvSpPr>
        <p:spPr>
          <a:xfrm>
            <a:off x="115330" y="80357"/>
            <a:ext cx="824607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effectLst/>
              </a:rPr>
              <a:t>No Ciclo 01, a prestação segue o </a:t>
            </a:r>
            <a:r>
              <a:rPr lang="pt-BR" sz="1200" b="1" dirty="0">
                <a:effectLst/>
              </a:rPr>
              <a:t>Plano Anual de Aplicação de Recursos (PAAR)</a:t>
            </a:r>
            <a:r>
              <a:rPr lang="pt-BR" sz="1200" dirty="0">
                <a:effectLst/>
              </a:rPr>
              <a:t> e relatórios na Plataforma </a:t>
            </a:r>
            <a:r>
              <a:rPr lang="pt-BR" sz="1200" dirty="0" err="1">
                <a:effectLst/>
              </a:rPr>
              <a:t>Transferegov</a:t>
            </a:r>
            <a:r>
              <a:rPr lang="pt-BR" sz="1200" dirty="0">
                <a:effectLst/>
              </a:rPr>
              <a:t>. A execução deve respeitar 80% para fomento cultural e 20% para democratização do acesso (Art. 7º, Lei 14.399/2022).</a:t>
            </a:r>
          </a:p>
          <a:p>
            <a:endParaRPr lang="pt-BR" sz="1200" b="1" dirty="0"/>
          </a:p>
          <a:p>
            <a:r>
              <a:rPr lang="pt-BR" sz="1200" b="1" dirty="0"/>
              <a:t>Etapas da Prestação de Contas</a:t>
            </a:r>
          </a:p>
          <a:p>
            <a:endParaRPr lang="pt-BR" sz="500" b="1" dirty="0"/>
          </a:p>
          <a:p>
            <a:r>
              <a:rPr lang="pt-BR" sz="1200" dirty="0">
                <a:effectLst/>
              </a:rPr>
              <a:t>Baseado em guias práticos alinhados às normas federais, as etapas incluem:</a:t>
            </a:r>
          </a:p>
          <a:p>
            <a:endParaRPr lang="pt-BR" sz="110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pt-BR" sz="1200" b="1" dirty="0"/>
              <a:t>Planejamento Inicial</a:t>
            </a:r>
            <a:r>
              <a:rPr lang="pt-BR" sz="1200" dirty="0"/>
              <a:t>: Abra conta específica para o projeto; elabore planilha orçamentária detalhada (até 5% para custeio administrativo).</a:t>
            </a:r>
          </a:p>
          <a:p>
            <a:endParaRPr lang="pt-BR" sz="1200" dirty="0"/>
          </a:p>
          <a:p>
            <a:pPr>
              <a:buFont typeface="+mj-lt"/>
              <a:buAutoNum type="arabicPeriod"/>
            </a:pPr>
            <a:r>
              <a:rPr lang="pt-BR" sz="1200" b="1" dirty="0"/>
              <a:t>Execução</a:t>
            </a:r>
            <a:r>
              <a:rPr lang="pt-BR" sz="1200" dirty="0"/>
              <a:t>: Realize ações conforme PAAR; registre todos os pagamentos (</a:t>
            </a:r>
            <a:r>
              <a:rPr lang="pt-BR" sz="1200" dirty="0" err="1"/>
              <a:t>NFs</a:t>
            </a:r>
            <a:r>
              <a:rPr lang="pt-BR" sz="1200" dirty="0"/>
              <a:t>, </a:t>
            </a:r>
            <a:r>
              <a:rPr lang="pt-BR" sz="1200" dirty="0" err="1"/>
              <a:t>RPAs</a:t>
            </a:r>
            <a:r>
              <a:rPr lang="pt-BR" sz="1200" dirty="0"/>
              <a:t>, comprovantes bancários). Ajustes até 20% sem autorização prévia; acima, exija Termo Aditivo.</a:t>
            </a:r>
          </a:p>
          <a:p>
            <a:endParaRPr lang="pt-BR" sz="1200" dirty="0"/>
          </a:p>
          <a:p>
            <a:pPr>
              <a:buFont typeface="+mj-lt"/>
              <a:buAutoNum type="arabicPeriod"/>
            </a:pPr>
            <a:r>
              <a:rPr lang="pt-BR" sz="1200" b="1" dirty="0"/>
              <a:t>Relatórios Parciais e Finais</a:t>
            </a:r>
            <a:r>
              <a:rPr lang="pt-BR" sz="1200" dirty="0"/>
              <a:t>:</a:t>
            </a:r>
          </a:p>
          <a:p>
            <a:endParaRPr lang="pt-BR" sz="1200" dirty="0"/>
          </a:p>
          <a:p>
            <a:pPr marL="742950" lvl="1" indent="-285750">
              <a:buFont typeface="+mj-lt"/>
              <a:buAutoNum type="arabicPeriod"/>
            </a:pPr>
            <a:r>
              <a:rPr lang="pt-BR" sz="1200" b="1" dirty="0"/>
              <a:t>Parcial</a:t>
            </a:r>
            <a:r>
              <a:rPr lang="pt-BR" sz="1200" dirty="0"/>
              <a:t>: Até 31/12/2024, via </a:t>
            </a:r>
            <a:r>
              <a:rPr lang="pt-BR" sz="1200" dirty="0" err="1"/>
              <a:t>Transferegov</a:t>
            </a:r>
            <a:r>
              <a:rPr lang="pt-BR" sz="1200" dirty="0"/>
              <a:t> (percentual executado, justificativas de alterações).</a:t>
            </a:r>
          </a:p>
          <a:p>
            <a:pPr marL="742950" lvl="1" indent="-285750">
              <a:buFont typeface="+mj-lt"/>
              <a:buAutoNum type="arabicPeriod"/>
            </a:pPr>
            <a:r>
              <a:rPr lang="pt-BR" sz="1200" b="1" dirty="0"/>
              <a:t>Final</a:t>
            </a:r>
            <a:r>
              <a:rPr lang="pt-BR" sz="1200" dirty="0"/>
              <a:t>: Até 31/12/2025 (execução total) ou 30/01/2026 (Relatório de Gestão, incluindo listas de editais e contemplados).</a:t>
            </a:r>
          </a:p>
          <a:p>
            <a:pPr marL="457200" lvl="1"/>
            <a:endParaRPr lang="pt-BR" sz="1200" dirty="0"/>
          </a:p>
          <a:p>
            <a:pPr>
              <a:buFont typeface="+mj-lt"/>
              <a:buAutoNum type="arabicPeriod"/>
            </a:pPr>
            <a:r>
              <a:rPr lang="pt-BR" sz="1200" b="1" dirty="0"/>
              <a:t>Análise e Aprovação</a:t>
            </a:r>
            <a:r>
              <a:rPr lang="pt-BR" sz="1200" dirty="0"/>
              <a:t>: Parecer técnico; aprovação, com ressalvas ou reprovação. </a:t>
            </a:r>
          </a:p>
          <a:p>
            <a:pPr>
              <a:buFont typeface="+mj-lt"/>
              <a:buAutoNum type="arabicPeriod"/>
            </a:pPr>
            <a:r>
              <a:rPr lang="pt-BR" sz="1200" b="1" dirty="0"/>
              <a:t>Saldo remanescente: </a:t>
            </a:r>
            <a:r>
              <a:rPr lang="pt-BR" sz="1200" dirty="0"/>
              <a:t>Transfira para Ciclo 02 ou devolva via GRU.</a:t>
            </a:r>
          </a:p>
          <a:p>
            <a:pPr>
              <a:buFont typeface="+mj-lt"/>
              <a:buAutoNum type="arabicPeriod"/>
            </a:pPr>
            <a:r>
              <a:rPr lang="pt-BR" sz="1200" b="1" dirty="0"/>
              <a:t>Encerramento</a:t>
            </a:r>
            <a:r>
              <a:rPr lang="pt-BR" sz="1200" dirty="0"/>
              <a:t>: Comprovantes de devolução e publicação oficial.</a:t>
            </a:r>
          </a:p>
        </p:txBody>
      </p:sp>
    </p:spTree>
    <p:extLst>
      <p:ext uri="{BB962C8B-B14F-4D97-AF65-F5344CB8AC3E}">
        <p14:creationId xmlns:p14="http://schemas.microsoft.com/office/powerpoint/2010/main" val="79381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0AC34C5-92E3-6ACF-669F-F48C4DD02B7B}"/>
              </a:ext>
            </a:extLst>
          </p:cNvPr>
          <p:cNvSpPr txBox="1"/>
          <p:nvPr/>
        </p:nvSpPr>
        <p:spPr>
          <a:xfrm>
            <a:off x="251253" y="201938"/>
            <a:ext cx="782182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effectLst/>
              </a:rPr>
              <a:t>Ponto de Atenção para Gestores: Monitore o saldo na conta BB (sistema BB Gestão Ágil). Não envie apenas dados à </a:t>
            </a:r>
            <a:r>
              <a:rPr lang="pt-BR" dirty="0" err="1">
                <a:effectLst/>
              </a:rPr>
              <a:t>CultBr</a:t>
            </a:r>
            <a:r>
              <a:rPr lang="pt-BR" dirty="0">
                <a:effectLst/>
              </a:rPr>
              <a:t> – isso não substitui a prestação formal. Prazos locais variam (ex.: até 15/12/2025 em alguns municípios), mas federais prevalecem.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BD3150F-AEA6-3BBE-6737-70BD58C8B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87018"/>
              </p:ext>
            </p:extLst>
          </p:nvPr>
        </p:nvGraphicFramePr>
        <p:xfrm>
          <a:off x="154631" y="1108710"/>
          <a:ext cx="8521700" cy="2926080"/>
        </p:xfrm>
        <a:graphic>
          <a:graphicData uri="http://schemas.openxmlformats.org/drawingml/2006/table">
            <a:tbl>
              <a:tblPr/>
              <a:tblGrid>
                <a:gridCol w="2130425">
                  <a:extLst>
                    <a:ext uri="{9D8B030D-6E8A-4147-A177-3AD203B41FA5}">
                      <a16:colId xmlns:a16="http://schemas.microsoft.com/office/drawing/2014/main" val="2345360603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1546514227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1825224592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30296534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/>
                        <a:t>Etapa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Prazo (Ciclo 01)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Documentos Necessários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Responsável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8629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/>
                        <a:t>Relatório Parcial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31/12/2024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Percentual executado, anexos de editais e contrapartidas.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Ente Federativo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821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/>
                        <a:t>Execução Total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31/12/2025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Extratos bancários, listas de contemplados, comprovantes de devolução.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Gestor Local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375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/>
                        <a:t>Relatório Final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30/01/2026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PDFs de publicações oficiais, planilhas de gastos.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Representante Legal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1856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05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E6F8D45-96BF-5082-2263-1473080A7EC1}"/>
              </a:ext>
            </a:extLst>
          </p:cNvPr>
          <p:cNvSpPr txBox="1"/>
          <p:nvPr/>
        </p:nvSpPr>
        <p:spPr>
          <a:xfrm>
            <a:off x="70021" y="120190"/>
            <a:ext cx="70804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effectLst/>
              </a:rPr>
              <a:t>Gestores são responsáveis por zelar pela regularidade (Art. 10, IN MinC 19/2024). Erros comuns incluem omissões em relatórios ou não classificação de movimentações.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9AA6D42-CD50-8BEC-38D8-817E8443A676}"/>
              </a:ext>
            </a:extLst>
          </p:cNvPr>
          <p:cNvSpPr txBox="1"/>
          <p:nvPr/>
        </p:nvSpPr>
        <p:spPr>
          <a:xfrm>
            <a:off x="70021" y="763600"/>
            <a:ext cx="822548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Principais Riscos e Dicas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Omissão de Relatórios</a:t>
            </a:r>
            <a:r>
              <a:rPr lang="pt-BR" dirty="0"/>
              <a:t>: Leva a notificação (30 dias para regularizar) e tomada de contas especial (até 120 dias). </a:t>
            </a:r>
            <a:r>
              <a:rPr lang="pt-BR" b="1" dirty="0"/>
              <a:t>Dica</a:t>
            </a:r>
            <a:r>
              <a:rPr lang="pt-BR" dirty="0"/>
              <a:t>: Justifique impedimentos de gestões anteriores na </a:t>
            </a:r>
            <a:r>
              <a:rPr lang="pt-BR" dirty="0" err="1"/>
              <a:t>Transferegov</a:t>
            </a:r>
            <a:r>
              <a:rPr lang="pt-BR" dirty="0"/>
              <a:t>.</a:t>
            </a:r>
          </a:p>
          <a:p>
            <a:endParaRPr lang="pt-BR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Irregularidades Financeiras</a:t>
            </a:r>
            <a:r>
              <a:rPr lang="pt-BR" dirty="0"/>
              <a:t>: Desvio ou não execução do objeto acarreta reprovação, suspensão de repasses e inscrição em cadastros de inadimplência. </a:t>
            </a:r>
            <a:r>
              <a:rPr lang="pt-BR" b="1" dirty="0"/>
              <a:t>Dica</a:t>
            </a:r>
            <a:r>
              <a:rPr lang="pt-BR" dirty="0"/>
              <a:t>: Verifique </a:t>
            </a:r>
            <a:r>
              <a:rPr lang="pt-BR" dirty="0" err="1"/>
              <a:t>NFs</a:t>
            </a:r>
            <a:r>
              <a:rPr lang="pt-BR" dirty="0"/>
              <a:t> (CNAE compatível, descrição do projeto) e </a:t>
            </a:r>
            <a:r>
              <a:rPr lang="pt-BR" dirty="0" err="1"/>
              <a:t>RPAs</a:t>
            </a:r>
            <a:r>
              <a:rPr lang="pt-BR" dirty="0"/>
              <a:t> (IR, ISS, INSS recolhidos).</a:t>
            </a:r>
          </a:p>
          <a:p>
            <a:endParaRPr lang="pt-BR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Transição de Ciclos</a:t>
            </a:r>
            <a:r>
              <a:rPr lang="pt-BR" dirty="0"/>
              <a:t>: Saldo remanescente deve ser transferido até 31/12/2025; não aderentes ao Ciclo 02 devolvem à União. </a:t>
            </a:r>
            <a:r>
              <a:rPr lang="pt-BR" b="1" dirty="0"/>
              <a:t>Dica</a:t>
            </a:r>
            <a:r>
              <a:rPr lang="pt-BR" dirty="0"/>
              <a:t>: Use para pagamentos de suplentes ou novos editais, mas informe na </a:t>
            </a:r>
            <a:r>
              <a:rPr lang="pt-BR" dirty="0" err="1"/>
              <a:t>CultBr</a:t>
            </a:r>
            <a:r>
              <a:rPr lang="pt-BR" dirty="0"/>
              <a:t>.</a:t>
            </a:r>
          </a:p>
          <a:p>
            <a:endParaRPr lang="pt-BR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Responsabilidades Específicas</a:t>
            </a:r>
            <a:r>
              <a:rPr lang="pt-BR" dirty="0"/>
              <a:t>: Estabeleça prazos locais para contas de proponentes; realize diligências e vistorias. Vedado uso retroativo de normas.</a:t>
            </a:r>
          </a:p>
          <a:p>
            <a:endParaRPr lang="pt-BR" sz="9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Para Proponentes (sob sua gestão)</a:t>
            </a:r>
            <a:r>
              <a:rPr lang="pt-BR" dirty="0"/>
              <a:t>: Oriente sobre devolução de saldos (TED/PIX) e relatórios de execução (público alcançado, fotos, depoimentos).</a:t>
            </a:r>
          </a:p>
        </p:txBody>
      </p:sp>
    </p:spTree>
    <p:extLst>
      <p:ext uri="{BB962C8B-B14F-4D97-AF65-F5344CB8AC3E}">
        <p14:creationId xmlns:p14="http://schemas.microsoft.com/office/powerpoint/2010/main" val="392772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0139A75-6019-EB5F-A415-6CF9E74E86BE}"/>
              </a:ext>
            </a:extLst>
          </p:cNvPr>
          <p:cNvSpPr txBox="1"/>
          <p:nvPr/>
        </p:nvSpPr>
        <p:spPr>
          <a:xfrm>
            <a:off x="152400" y="169665"/>
            <a:ext cx="837376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effectLst/>
              </a:rPr>
              <a:t>O MinC emite normas via Instruções Normativas (</a:t>
            </a:r>
            <a:r>
              <a:rPr lang="pt-BR" dirty="0" err="1">
                <a:effectLst/>
              </a:rPr>
              <a:t>INs</a:t>
            </a:r>
            <a:r>
              <a:rPr lang="pt-BR" dirty="0">
                <a:effectLst/>
              </a:rPr>
              <a:t>). Destaque para o Ciclo 01:</a:t>
            </a:r>
          </a:p>
          <a:p>
            <a:endParaRPr lang="pt-BR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IN MinC Nº 19/2024</a:t>
            </a:r>
            <a:r>
              <a:rPr lang="pt-BR" dirty="0"/>
              <a:t> (15/10/2024): Regula monitoramento e avaliação. Enfatiza relatórios parciais/finais na </a:t>
            </a:r>
            <a:r>
              <a:rPr lang="pt-BR" dirty="0" err="1"/>
              <a:t>Transferegov</a:t>
            </a:r>
            <a:r>
              <a:rPr lang="pt-BR" dirty="0"/>
              <a:t>, coleta de dados sobre agentes culturais e devolução de saldos. Competência dos entes para prazos de contas locais; MinC faz diligências a qualquer tempo.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IN MinC Nº 25/2025</a:t>
            </a:r>
            <a:r>
              <a:rPr lang="pt-BR" dirty="0"/>
              <a:t> (22/08/2025): Regras de transição. Execução até 31/12/2025; relatório de gestão até 30/01/2026. Aprovação com análise técnica/financeira; recursos de multas vão para Ciclo 02, sem devolução à União.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>
                <a:effectLst/>
              </a:rPr>
              <a:t>Ponto de Atenção</a:t>
            </a:r>
            <a:r>
              <a:rPr lang="pt-BR" dirty="0">
                <a:effectLst/>
              </a:rPr>
              <a:t>: Siga o padrão de dados do MinC (site oficial); trate dados pessoais conforme LGPD. Casos omissos: Consulte Comitê Gestor da PNAB (Portaria MinC 170/2025).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A41E321-FC5C-1F86-F323-1B5ED021A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745754"/>
              </p:ext>
            </p:extLst>
          </p:nvPr>
        </p:nvGraphicFramePr>
        <p:xfrm>
          <a:off x="152400" y="2860826"/>
          <a:ext cx="8521701" cy="1341120"/>
        </p:xfrm>
        <a:graphic>
          <a:graphicData uri="http://schemas.openxmlformats.org/drawingml/2006/table">
            <a:tbl>
              <a:tblPr/>
              <a:tblGrid>
                <a:gridCol w="2840567">
                  <a:extLst>
                    <a:ext uri="{9D8B030D-6E8A-4147-A177-3AD203B41FA5}">
                      <a16:colId xmlns:a16="http://schemas.microsoft.com/office/drawing/2014/main" val="2119360505"/>
                    </a:ext>
                  </a:extLst>
                </a:gridCol>
                <a:gridCol w="2840567">
                  <a:extLst>
                    <a:ext uri="{9D8B030D-6E8A-4147-A177-3AD203B41FA5}">
                      <a16:colId xmlns:a16="http://schemas.microsoft.com/office/drawing/2014/main" val="1961656301"/>
                    </a:ext>
                  </a:extLst>
                </a:gridCol>
                <a:gridCol w="2840567">
                  <a:extLst>
                    <a:ext uri="{9D8B030D-6E8A-4147-A177-3AD203B41FA5}">
                      <a16:colId xmlns:a16="http://schemas.microsoft.com/office/drawing/2014/main" val="32365649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pt-BR" sz="1400"/>
                        <a:t>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Foco Principal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Prazo Chave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98008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pt-BR" sz="1400"/>
                        <a:t>19/2024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Monitoramento e relatórios parciais/finais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31/12/2024 (parcial); 31/12/2025 (final)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385819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pt-BR" sz="1400"/>
                        <a:t>25/2025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Transição e relatório de gestão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30/01/2026 (gestão); 31/12/2025 (execução)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75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96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E15A079-38E1-F82E-103E-69912AA099E5}"/>
              </a:ext>
            </a:extLst>
          </p:cNvPr>
          <p:cNvSpPr txBox="1"/>
          <p:nvPr/>
        </p:nvSpPr>
        <p:spPr>
          <a:xfrm>
            <a:off x="160637" y="202617"/>
            <a:ext cx="801953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Conclusão e Próximos Passos</a:t>
            </a:r>
          </a:p>
          <a:p>
            <a:endParaRPr lang="pt-BR" b="1" dirty="0"/>
          </a:p>
          <a:p>
            <a:r>
              <a:rPr lang="pt-BR" dirty="0">
                <a:effectLst/>
              </a:rPr>
              <a:t>Parabéns por concluir o mini curso! A prestação de contas garante a sustentabilidade da PNAB, promovendo transparência e impacto cultural. </a:t>
            </a:r>
            <a:r>
              <a:rPr lang="pt-BR" b="1" dirty="0">
                <a:effectLst/>
              </a:rPr>
              <a:t>Lembre-se</a:t>
            </a:r>
            <a:r>
              <a:rPr lang="pt-BR" dirty="0">
                <a:effectLst/>
              </a:rPr>
              <a:t>: Aja preventivamente – inicie o monitoramento no PAAR e envolva conselhos de cultura.</a:t>
            </a:r>
          </a:p>
          <a:p>
            <a:endParaRPr lang="pt-BR" dirty="0">
              <a:effectLst/>
            </a:endParaRPr>
          </a:p>
          <a:p>
            <a:r>
              <a:rPr lang="pt-BR" b="1" dirty="0">
                <a:effectLst/>
              </a:rPr>
              <a:t>Dicas Finais</a:t>
            </a:r>
            <a:r>
              <a:rPr lang="pt-BR" dirty="0">
                <a:effectLst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Acesse a Plataforma </a:t>
            </a:r>
            <a:r>
              <a:rPr lang="pt-BR" dirty="0" err="1"/>
              <a:t>Transferegov</a:t>
            </a:r>
            <a:r>
              <a:rPr lang="pt-BR" dirty="0"/>
              <a:t> diariamente.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Participe de capacitações do MinC (guias práticos disponíveis no portal).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Em caso de dúvida, contate o suporte do MinC via e-mail ou Comitê Gestor.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>
                <a:effectLst/>
              </a:rPr>
              <a:t>Recursos Adicionais</a:t>
            </a:r>
            <a:r>
              <a:rPr lang="pt-BR" dirty="0">
                <a:effectLst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Lei 14.399/2022: </a:t>
            </a:r>
            <a:r>
              <a:rPr lang="pt-BR" dirty="0">
                <a:hlinkClick r:id="rId4"/>
              </a:rPr>
              <a:t>Planalto.gov.br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Guias do MinC: </a:t>
            </a:r>
            <a:r>
              <a:rPr lang="pt-BR" dirty="0">
                <a:hlinkClick r:id="rId5"/>
              </a:rPr>
              <a:t>Portal Cultura - Guias Ciclo 1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IN 19/2024: </a:t>
            </a:r>
            <a:r>
              <a:rPr lang="pt-BR" dirty="0">
                <a:hlinkClick r:id="rId6"/>
              </a:rPr>
              <a:t>PDF Oficial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IN 25/2025: </a:t>
            </a:r>
            <a:r>
              <a:rPr lang="pt-BR" dirty="0">
                <a:hlinkClick r:id="rId7"/>
              </a:rPr>
              <a:t>PDF Oficial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232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tângulo Arredondado 7">
            <a:extLst>
              <a:ext uri="{FF2B5EF4-FFF2-40B4-BE49-F238E27FC236}">
                <a16:creationId xmlns:a16="http://schemas.microsoft.com/office/drawing/2014/main" id="{AC744B1E-DF54-3E72-178C-CF7163667888}"/>
              </a:ext>
            </a:extLst>
          </p:cNvPr>
          <p:cNvSpPr/>
          <p:nvPr/>
        </p:nvSpPr>
        <p:spPr>
          <a:xfrm>
            <a:off x="140042" y="1210962"/>
            <a:ext cx="8583827" cy="229835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FERNANDO CORDEIRO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Especialista em Sistemas de Cultura • Gestor Público de Cultura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Presidente do Fórum dos Gestores de Cultura do Paraná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Vice-Presidente da Rede Nacional de Gestores Municipais de Cultura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Celular: (41) 9 9634-8345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Helvetica" pitchFamily="2" charset="0"/>
              </a:rPr>
              <a:t>Instagram: @</a:t>
            </a:r>
            <a:r>
              <a:rPr lang="pt-BR" dirty="0" err="1">
                <a:solidFill>
                  <a:srgbClr val="000000"/>
                </a:solidFill>
                <a:latin typeface="Helvetica" pitchFamily="2" charset="0"/>
              </a:rPr>
              <a:t>fernandocu</a:t>
            </a:r>
            <a:r>
              <a:rPr lang="pt-BR" dirty="0" err="1">
                <a:solidFill>
                  <a:srgbClr val="000000"/>
                </a:solidFill>
                <a:effectLst/>
                <a:latin typeface="Helvetica" pitchFamily="2" charset="0"/>
              </a:rPr>
              <a:t>l</a:t>
            </a:r>
            <a:r>
              <a:rPr lang="pt-BR" dirty="0" err="1">
                <a:solidFill>
                  <a:srgbClr val="000000"/>
                </a:solidFill>
                <a:latin typeface="Helvetica" pitchFamily="2" charset="0"/>
              </a:rPr>
              <a:t>tura</a:t>
            </a:r>
            <a:r>
              <a:rPr lang="pt-BR" dirty="0" err="1">
                <a:solidFill>
                  <a:srgbClr val="000000"/>
                </a:solidFill>
                <a:effectLst/>
                <a:latin typeface="Helvetica" pitchFamily="2" charset="0"/>
              </a:rPr>
              <a:t>l</a:t>
            </a:r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7E10018-2455-B2C6-0C3F-98DBCC8AC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161" y="247135"/>
            <a:ext cx="4684889" cy="3418703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2BC8E2C5-D5A1-DF2D-26DB-CDE016881F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9726" y="3562861"/>
            <a:ext cx="1124537" cy="120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338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1019</Words>
  <Application>Microsoft Macintosh PowerPoint</Application>
  <PresentationFormat>Apresentação na tela (16:9)</PresentationFormat>
  <Paragraphs>116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Montserrat</vt:lpstr>
      <vt:lpstr>Arial</vt:lpstr>
      <vt:lpstr>Helvetica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Fernando</cp:lastModifiedBy>
  <cp:revision>2</cp:revision>
  <dcterms:modified xsi:type="dcterms:W3CDTF">2025-11-27T04:06:59Z</dcterms:modified>
</cp:coreProperties>
</file>